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Inter Medium" panose="020B0604020202020204" charset="0"/>
      <p:regular r:id="rId15"/>
      <p:bold r:id="rId16"/>
      <p:italic r:id="rId17"/>
      <p:boldItalic r:id="rId18"/>
    </p:embeddedFont>
    <p:embeddedFont>
      <p:font typeface="Poppins" panose="020B0604020202020204" charset="0"/>
      <p:regular r:id="rId19"/>
      <p:bold r:id="rId20"/>
      <p:italic r:id="rId21"/>
      <p:boldItalic r:id="rId22"/>
    </p:embeddedFont>
    <p:embeddedFont>
      <p:font typeface="Inter" panose="020B060402020202020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Inter SemiBold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3FA821-378B-40C8-B468-6C146F8F7228}">
  <a:tblStyle styleId="{253FA821-378B-40C8-B468-6C146F8F722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842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551682"/>
            <a:ext cx="11049000" cy="375463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1105376" y="2323207"/>
            <a:ext cx="9981247" cy="75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IBM HR Analytics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343025" y="3220342"/>
            <a:ext cx="9505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8BDF8"/>
                </a:solidFill>
                <a:latin typeface="Inter Medium"/>
                <a:ea typeface="Inter Medium"/>
                <a:cs typeface="Inter Medium"/>
                <a:sym typeface="Inter Medium"/>
              </a:rPr>
              <a:t>Employee Attrition &amp; Performance Analysis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343025" y="4058542"/>
            <a:ext cx="950595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smtClean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By Soumallya Roy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147887"/>
            <a:ext cx="5286375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147887"/>
            <a:ext cx="5286375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/>
        </p:nvSpPr>
        <p:spPr>
          <a:xfrm>
            <a:off x="571500" y="5214937"/>
            <a:ext cx="11049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Managerial and Director-level roles remain exceptionally stable across all bands.</a:t>
            </a:r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914400" y="3148012"/>
            <a:ext cx="4830603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Technical Roles</a:t>
            </a:r>
            <a:endParaRPr/>
          </a:p>
        </p:txBody>
      </p:sp>
      <p:sp>
        <p:nvSpPr>
          <p:cNvPr id="222" name="Google Shape;222;p22"/>
          <p:cNvSpPr txBox="1"/>
          <p:nvPr/>
        </p:nvSpPr>
        <p:spPr>
          <a:xfrm>
            <a:off x="914400" y="3824287"/>
            <a:ext cx="46005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Laboratory Technicians and Research Scientists show high churn in early tenure.</a:t>
            </a:r>
            <a:endParaRPr/>
          </a:p>
        </p:txBody>
      </p:sp>
      <p:sp>
        <p:nvSpPr>
          <p:cNvPr id="223" name="Google Shape;223;p22"/>
          <p:cNvSpPr txBox="1"/>
          <p:nvPr/>
        </p:nvSpPr>
        <p:spPr>
          <a:xfrm>
            <a:off x="6677025" y="3148012"/>
            <a:ext cx="4830603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Customer Facing</a:t>
            </a:r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6677025" y="3824287"/>
            <a:ext cx="46005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Sales Executives and Representatives face high pressure leading to overtime exits.</a:t>
            </a:r>
            <a:endParaRPr/>
          </a:p>
        </p:txBody>
      </p:sp>
      <p:pic>
        <p:nvPicPr>
          <p:cNvPr id="225" name="Google Shape;225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400" y="2528887"/>
            <a:ext cx="3333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77025" y="2528887"/>
            <a:ext cx="4286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 txBox="1"/>
          <p:nvPr/>
        </p:nvSpPr>
        <p:spPr>
          <a:xfrm>
            <a:off x="800100" y="571500"/>
            <a:ext cx="976122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Role-Specific Vulnerability</a:t>
            </a: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571500" y="571500"/>
            <a:ext cx="57150" cy="6000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3"/>
          <p:cNvSpPr txBox="1"/>
          <p:nvPr/>
        </p:nvSpPr>
        <p:spPr>
          <a:xfrm>
            <a:off x="1000125" y="2824162"/>
            <a:ext cx="485775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Mitigate Overtime Burden: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Audit high-churn roles for excessive workload; consider head-count adjustments to reduce stress.</a:t>
            </a:r>
            <a:endParaRPr/>
          </a:p>
        </p:txBody>
      </p:sp>
      <p:sp>
        <p:nvSpPr>
          <p:cNvPr id="235" name="Google Shape;235;p23"/>
          <p:cNvSpPr txBox="1"/>
          <p:nvPr/>
        </p:nvSpPr>
        <p:spPr>
          <a:xfrm>
            <a:off x="1000125" y="3919537"/>
            <a:ext cx="4857750" cy="103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Cost-Retention Balance:</a:t>
            </a:r>
            <a:r>
              <a:rPr lang="en-US" sz="1500" b="0" i="0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Use a portion of the </a:t>
            </a:r>
            <a:r>
              <a:rPr lang="en-US" sz="1500" b="1" i="0" u="none" strike="noStrike" cap="none" dirty="0" smtClean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$7.31M</a:t>
            </a:r>
            <a:r>
              <a:rPr lang="en-US" sz="1500" b="0" i="0" u="none" strike="noStrike" cap="none" dirty="0" smtClean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lost to adjust low-income compensation for high performers.</a:t>
            </a:r>
            <a:endParaRPr dirty="0"/>
          </a:p>
        </p:txBody>
      </p:sp>
      <p:sp>
        <p:nvSpPr>
          <p:cNvPr id="236" name="Google Shape;236;p23"/>
          <p:cNvSpPr txBox="1"/>
          <p:nvPr/>
        </p:nvSpPr>
        <p:spPr>
          <a:xfrm>
            <a:off x="6762750" y="2824162"/>
            <a:ext cx="48577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Early-Stage Engagement: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Enhanced mentoring and integration for employees in their first 24 months.</a:t>
            </a:r>
            <a:endParaRPr/>
          </a:p>
        </p:txBody>
      </p:sp>
      <p:sp>
        <p:nvSpPr>
          <p:cNvPr id="237" name="Google Shape;237;p23"/>
          <p:cNvSpPr txBox="1"/>
          <p:nvPr/>
        </p:nvSpPr>
        <p:spPr>
          <a:xfrm>
            <a:off x="6762750" y="3633787"/>
            <a:ext cx="485775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Commute Flexibility: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Remote or hybrid options for long-distance commuters to lower commute-related churn.</a:t>
            </a:r>
            <a:endParaRPr/>
          </a:p>
        </p:txBody>
      </p:sp>
      <p:sp>
        <p:nvSpPr>
          <p:cNvPr id="238" name="Google Shape;238;p23"/>
          <p:cNvSpPr txBox="1"/>
          <p:nvPr/>
        </p:nvSpPr>
        <p:spPr>
          <a:xfrm>
            <a:off x="800100" y="571500"/>
            <a:ext cx="976122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Strategic Recommendations</a:t>
            </a:r>
            <a:endParaRPr/>
          </a:p>
        </p:txBody>
      </p:sp>
      <p:sp>
        <p:nvSpPr>
          <p:cNvPr id="239" name="Google Shape;239;p23"/>
          <p:cNvSpPr/>
          <p:nvPr/>
        </p:nvSpPr>
        <p:spPr>
          <a:xfrm>
            <a:off x="571500" y="571500"/>
            <a:ext cx="57150" cy="6000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824162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919537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824162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3633787"/>
            <a:ext cx="22860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"/>
          <p:cNvSpPr/>
          <p:nvPr/>
        </p:nvSpPr>
        <p:spPr>
          <a:xfrm>
            <a:off x="571500" y="571500"/>
            <a:ext cx="57150" cy="6000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Thank You PowerPoint Templates – Free Closing Slides &amp;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35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386012"/>
            <a:ext cx="5286375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386012"/>
            <a:ext cx="5286375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914400" y="3386137"/>
            <a:ext cx="4830603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Financial Impact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914400" y="4062412"/>
            <a:ext cx="4600575" cy="103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The total attrition cost has reached </a:t>
            </a:r>
            <a:r>
              <a:rPr lang="en-US" sz="1500" b="1" i="0" u="none" strike="noStrike" cap="none" dirty="0" smtClean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$7.31M</a:t>
            </a:r>
            <a:r>
              <a:rPr lang="en-US" sz="1500" b="0" i="0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, highlighting a critical need for cost-mitigation through retention.</a:t>
            </a:r>
            <a:endParaRPr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6677025" y="3386137"/>
            <a:ext cx="4830603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Key Drivers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6677025" y="4062412"/>
            <a:ext cx="4600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Recent data indicates that </a:t>
            </a:r>
            <a:r>
              <a:rPr lang="en-US" sz="150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overtime</a:t>
            </a: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en-US" sz="150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early-tenure</a:t>
            </a: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(0-2 years) are the most significant behavioral predictors of churn.</a:t>
            </a:r>
            <a:endParaRPr/>
          </a:p>
        </p:txBody>
      </p:sp>
      <p:pic>
        <p:nvPicPr>
          <p:cNvPr id="100" name="Google Shape;100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400" y="2767012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7025" y="2767012"/>
            <a:ext cx="4762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800100" y="571500"/>
            <a:ext cx="976122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Executive Summary</a:t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571500" y="571500"/>
            <a:ext cx="57150" cy="6000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4019550"/>
            <a:ext cx="110490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0100" y="2333625"/>
            <a:ext cx="2538412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07750" y="2333625"/>
            <a:ext cx="2576512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09500" y="2333625"/>
            <a:ext cx="2538412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914400" y="4591050"/>
            <a:ext cx="10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Average Tenure:</a:t>
            </a:r>
            <a:r>
              <a:rPr lang="en-US" sz="180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Stayed: 7.37 Years | Exited: 5.13 Years</a:t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5064925" y="2590800"/>
            <a:ext cx="2062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 i="0" u="none" strike="noStrike" cap="none">
                <a:solidFill>
                  <a:srgbClr val="F43F5E"/>
                </a:solidFill>
                <a:latin typeface="Inter"/>
                <a:ea typeface="Inter"/>
                <a:cs typeface="Inter"/>
                <a:sym typeface="Inter"/>
              </a:rPr>
              <a:t>237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5367344" y="3190875"/>
            <a:ext cx="1457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TOTAL ATTRITION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800100" y="571500"/>
            <a:ext cx="976122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Key Dashboard Performance Indicators</a:t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571500" y="571500"/>
            <a:ext cx="57150" cy="6000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633537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571500" y="5729287"/>
            <a:ext cx="11049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"Every exit carries a significant replacement, training, and opportunity cost."</a:t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571500" y="2366962"/>
            <a:ext cx="52863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TOTAL ATTRITION COST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571500" y="2938462"/>
            <a:ext cx="52863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 b="1" i="0" u="none" strike="noStrike" cap="none">
                <a:solidFill>
                  <a:srgbClr val="F43F5E"/>
                </a:solidFill>
                <a:latin typeface="Poppins"/>
                <a:ea typeface="Poppins"/>
                <a:cs typeface="Poppins"/>
                <a:sym typeface="Poppins"/>
              </a:rPr>
              <a:t>$</a:t>
            </a:r>
            <a:r>
              <a:rPr lang="en-US" sz="10500" b="1">
                <a:solidFill>
                  <a:srgbClr val="F43F5E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r>
              <a:rPr lang="en-US" sz="10500" b="1" i="0" u="none" strike="noStrike" cap="none">
                <a:solidFill>
                  <a:srgbClr val="F43F5E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-US" sz="10500" b="1">
                <a:solidFill>
                  <a:srgbClr val="F43F5E"/>
                </a:solidFill>
                <a:latin typeface="Poppins"/>
                <a:ea typeface="Poppins"/>
                <a:cs typeface="Poppins"/>
                <a:sym typeface="Poppins"/>
              </a:rPr>
              <a:t>31</a:t>
            </a:r>
            <a:r>
              <a:rPr lang="en-US" sz="10500" b="1" i="0" u="none" strike="noStrike" cap="none">
                <a:solidFill>
                  <a:srgbClr val="F43F5E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endParaRPr/>
          </a:p>
        </p:txBody>
      </p:sp>
      <p:pic>
        <p:nvPicPr>
          <p:cNvPr id="127" name="Google Shape;127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3650" y="1643062"/>
            <a:ext cx="526732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800100" y="571500"/>
            <a:ext cx="976122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The Financial Burden of Attrition</a:t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571500" y="571500"/>
            <a:ext cx="57150" cy="6000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9687" y="2252662"/>
            <a:ext cx="33337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9812" y="3738562"/>
            <a:ext cx="47625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/>
          <p:nvPr/>
        </p:nvSpPr>
        <p:spPr>
          <a:xfrm>
            <a:off x="2143125" y="3086100"/>
            <a:ext cx="1666875" cy="1666875"/>
          </a:xfrm>
          <a:prstGeom prst="roundRect">
            <a:avLst>
              <a:gd name="adj" fmla="val 28571"/>
            </a:avLst>
          </a:prstGeom>
          <a:solidFill>
            <a:srgbClr val="0F1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6119812" y="2176462"/>
            <a:ext cx="500062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Attrition by Overtime Status</a:t>
            </a:r>
            <a:endParaRPr/>
          </a:p>
        </p:txBody>
      </p:sp>
      <p:sp>
        <p:nvSpPr>
          <p:cNvPr id="139" name="Google Shape;139;p17"/>
          <p:cNvSpPr txBox="1"/>
          <p:nvPr/>
        </p:nvSpPr>
        <p:spPr>
          <a:xfrm>
            <a:off x="2243075" y="3688675"/>
            <a:ext cx="146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43F5E"/>
                </a:solidFill>
                <a:latin typeface="Inter"/>
                <a:ea typeface="Inter"/>
                <a:cs typeface="Inter"/>
                <a:sym typeface="Inter"/>
              </a:rPr>
              <a:t>20.13</a:t>
            </a:r>
            <a:r>
              <a:rPr lang="en-US" sz="3000" b="1" i="0" u="none" strike="noStrike" cap="none">
                <a:solidFill>
                  <a:srgbClr val="F43F5E"/>
                </a:solidFill>
                <a:latin typeface="Inter"/>
                <a:ea typeface="Inter"/>
                <a:cs typeface="Inter"/>
                <a:sym typeface="Inter"/>
              </a:rPr>
              <a:t>%</a:t>
            </a:r>
            <a:endParaRPr sz="800"/>
          </a:p>
        </p:txBody>
      </p:sp>
      <p:sp>
        <p:nvSpPr>
          <p:cNvPr id="140" name="Google Shape;140;p17"/>
          <p:cNvSpPr txBox="1"/>
          <p:nvPr/>
        </p:nvSpPr>
        <p:spPr>
          <a:xfrm>
            <a:off x="2243087" y="4207250"/>
            <a:ext cx="1467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Difference</a:t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6548437" y="2643187"/>
            <a:ext cx="433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Yes: </a:t>
            </a:r>
            <a:r>
              <a:rPr lang="en-US" sz="1500" b="1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30.53% of Total Employees</a:t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6548437" y="3167062"/>
            <a:ext cx="433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No: </a:t>
            </a:r>
            <a:r>
              <a:rPr lang="en-US" sz="150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10.44% of Total Employees</a:t>
            </a:r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6500812" y="4271962"/>
            <a:ext cx="4038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Overtime exposure is a leading indicator of burnout and eventual separation within the organization.</a:t>
            </a: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800100" y="571500"/>
            <a:ext cx="976122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Overtime: A Major Behavioral Driver</a:t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571500" y="571500"/>
            <a:ext cx="57150" cy="6000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19812" y="2643187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19812" y="3167062"/>
            <a:ext cx="22860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552575"/>
            <a:ext cx="11049000" cy="4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 txBox="1"/>
          <p:nvPr/>
        </p:nvSpPr>
        <p:spPr>
          <a:xfrm>
            <a:off x="571500" y="4824412"/>
            <a:ext cx="11049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Critical Insight:</a:t>
            </a:r>
            <a:r>
              <a:rPr lang="en-US" sz="150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The first 24 months remain the most vulnerable period. Retention focus must be front-loaded.</a:t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800100" y="571500"/>
            <a:ext cx="976122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Attrition Concentration by Tenure</a:t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571500" y="571500"/>
            <a:ext cx="57150" cy="6000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152650"/>
            <a:ext cx="49530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886200"/>
            <a:ext cx="49530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400" y="3257550"/>
            <a:ext cx="42672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400" y="4991100"/>
            <a:ext cx="426720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/>
        </p:nvSpPr>
        <p:spPr>
          <a:xfrm>
            <a:off x="800100" y="571500"/>
            <a:ext cx="496062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Distance &amp; Commute Impact</a:t>
            </a: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571500" y="571500"/>
            <a:ext cx="57150" cy="12001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571500" y="5810250"/>
            <a:ext cx="4953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Geographic proximity continues to play a role in retention, with longer commutes increasing exit likelihood.</a:t>
            </a:r>
            <a:endParaRPr/>
          </a:p>
        </p:txBody>
      </p:sp>
      <p:sp>
        <p:nvSpPr>
          <p:cNvPr id="170" name="Google Shape;170;p19"/>
          <p:cNvSpPr txBox="1"/>
          <p:nvPr/>
        </p:nvSpPr>
        <p:spPr>
          <a:xfrm>
            <a:off x="914400" y="2686050"/>
            <a:ext cx="42672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Long-Distance (&gt;15 miles):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20.67% Attrition</a:t>
            </a:r>
            <a:endParaRPr/>
          </a:p>
        </p:txBody>
      </p:sp>
      <p:sp>
        <p:nvSpPr>
          <p:cNvPr id="171" name="Google Shape;171;p19"/>
          <p:cNvSpPr txBox="1"/>
          <p:nvPr/>
        </p:nvSpPr>
        <p:spPr>
          <a:xfrm>
            <a:off x="914400" y="4419600"/>
            <a:ext cx="42672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Mid-Distance (7-15 miles):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17.49% Attrition</a:t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914400" y="3257550"/>
            <a:ext cx="881955" cy="95250"/>
          </a:xfrm>
          <a:prstGeom prst="roundRect">
            <a:avLst>
              <a:gd name="adj" fmla="val 50000"/>
            </a:avLst>
          </a:prstGeom>
          <a:solidFill>
            <a:srgbClr val="F43F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914400" y="4991100"/>
            <a:ext cx="746224" cy="95250"/>
          </a:xfrm>
          <a:prstGeom prst="roundRect">
            <a:avLst>
              <a:gd name="adj" fmla="val 50000"/>
            </a:avLst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324100"/>
            <a:ext cx="5286375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324100"/>
            <a:ext cx="5286375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914400" y="2714625"/>
            <a:ext cx="4600575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43F5E"/>
                </a:solidFill>
                <a:latin typeface="Inter"/>
                <a:ea typeface="Inter"/>
                <a:cs typeface="Inter"/>
                <a:sym typeface="Inter"/>
              </a:rPr>
              <a:t>81%</a:t>
            </a:r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914400" y="3448050"/>
            <a:ext cx="4830603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Low Income Cohort</a:t>
            </a:r>
            <a:endParaRPr/>
          </a:p>
        </p:txBody>
      </p:sp>
      <p:sp>
        <p:nvSpPr>
          <p:cNvPr id="183" name="Google Shape;183;p20"/>
          <p:cNvSpPr txBox="1"/>
          <p:nvPr/>
        </p:nvSpPr>
        <p:spPr>
          <a:xfrm>
            <a:off x="914400" y="4124325"/>
            <a:ext cx="4600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An overwhelming majority of leavers belong to the low-income segment, suggesting a critical gap in compensation competitiveness.</a:t>
            </a:r>
            <a:endParaRPr/>
          </a:p>
        </p:txBody>
      </p:sp>
      <p:sp>
        <p:nvSpPr>
          <p:cNvPr id="184" name="Google Shape;184;p20"/>
          <p:cNvSpPr txBox="1"/>
          <p:nvPr/>
        </p:nvSpPr>
        <p:spPr>
          <a:xfrm>
            <a:off x="6677025" y="2667000"/>
            <a:ext cx="4600575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10B981"/>
                </a:solidFill>
                <a:latin typeface="Inter"/>
                <a:ea typeface="Inter"/>
                <a:cs typeface="Inter"/>
                <a:sym typeface="Inter"/>
              </a:rPr>
              <a:t>4%</a:t>
            </a:r>
            <a:endParaRPr/>
          </a:p>
        </p:txBody>
      </p:sp>
      <p:sp>
        <p:nvSpPr>
          <p:cNvPr id="185" name="Google Shape;185;p20"/>
          <p:cNvSpPr txBox="1"/>
          <p:nvPr/>
        </p:nvSpPr>
        <p:spPr>
          <a:xfrm>
            <a:off x="6677025" y="3400425"/>
            <a:ext cx="4830603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High Income Cohort</a:t>
            </a:r>
            <a:endParaRPr/>
          </a:p>
        </p:txBody>
      </p:sp>
      <p:sp>
        <p:nvSpPr>
          <p:cNvPr id="186" name="Google Shape;186;p20"/>
          <p:cNvSpPr txBox="1"/>
          <p:nvPr/>
        </p:nvSpPr>
        <p:spPr>
          <a:xfrm>
            <a:off x="6677025" y="4076700"/>
            <a:ext cx="4600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Higher compensation levels act as a significant stabilizing force, with minimal attrition observed among top earners.</a:t>
            </a:r>
            <a:endParaRPr/>
          </a:p>
        </p:txBody>
      </p:sp>
      <p:sp>
        <p:nvSpPr>
          <p:cNvPr id="187" name="Google Shape;187;p20"/>
          <p:cNvSpPr txBox="1"/>
          <p:nvPr/>
        </p:nvSpPr>
        <p:spPr>
          <a:xfrm>
            <a:off x="800100" y="571500"/>
            <a:ext cx="976122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Income Sensitivity Analysis</a:t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571500" y="571500"/>
            <a:ext cx="57150" cy="6000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4" name="Google Shape;194;p21"/>
          <p:cNvGraphicFramePr/>
          <p:nvPr/>
        </p:nvGraphicFramePr>
        <p:xfrm>
          <a:off x="571500" y="2405062"/>
          <a:ext cx="11048975" cy="2314600"/>
        </p:xfrm>
        <a:graphic>
          <a:graphicData uri="http://schemas.openxmlformats.org/drawingml/2006/table">
            <a:tbl>
              <a:tblPr firstRow="1" bandRow="1">
                <a:noFill/>
                <a:tableStyleId>{253FA821-378B-40C8-B468-6C146F8F7228}</a:tableStyleId>
              </a:tblPr>
              <a:tblGrid>
                <a:gridCol w="441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6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38BDF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Department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38BDF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Attrition Contribution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38BDF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Attrition Level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Research &amp; Development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F43F5E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56.12%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Critical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2286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Sales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F43F5E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38.82%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43F5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High</a:t>
                      </a:r>
                      <a:endParaRPr b="1">
                        <a:solidFill>
                          <a:srgbClr val="F43F5E"/>
                        </a:solidFill>
                      </a:endParaRPr>
                    </a:p>
                  </a:txBody>
                  <a:tcPr marL="2286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Human Resources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10B98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5.06%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10B98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Stable</a:t>
                      </a:r>
                      <a:endParaRPr b="1">
                        <a:solidFill>
                          <a:srgbClr val="10B981"/>
                        </a:solidFill>
                      </a:endParaRPr>
                    </a:p>
                  </a:txBody>
                  <a:tcPr marL="24765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5" name="Google Shape;195;p21"/>
          <p:cNvSpPr txBox="1"/>
          <p:nvPr/>
        </p:nvSpPr>
        <p:spPr>
          <a:xfrm>
            <a:off x="571500" y="5005387"/>
            <a:ext cx="110490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R&amp;D and Sales departments remain the primary areas requiring strategic intervention.</a:t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571500" y="3543300"/>
            <a:ext cx="441573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1"/>
          <p:cNvSpPr/>
          <p:nvPr/>
        </p:nvSpPr>
        <p:spPr>
          <a:xfrm>
            <a:off x="4987230" y="3543300"/>
            <a:ext cx="385643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1"/>
          <p:cNvSpPr/>
          <p:nvPr/>
        </p:nvSpPr>
        <p:spPr>
          <a:xfrm>
            <a:off x="8843664" y="3543300"/>
            <a:ext cx="277683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1"/>
          <p:cNvSpPr/>
          <p:nvPr/>
        </p:nvSpPr>
        <p:spPr>
          <a:xfrm>
            <a:off x="571500" y="4124325"/>
            <a:ext cx="441573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4987230" y="4124325"/>
            <a:ext cx="385643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8843664" y="4124325"/>
            <a:ext cx="277683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571500" y="4705350"/>
            <a:ext cx="441573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4987230" y="4705350"/>
            <a:ext cx="385643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1"/>
          <p:cNvSpPr/>
          <p:nvPr/>
        </p:nvSpPr>
        <p:spPr>
          <a:xfrm>
            <a:off x="8843664" y="4705350"/>
            <a:ext cx="277683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95651" y="3767137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81764" y="4348162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2864" y="3186112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2885" y="3186112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1764" y="3767137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81764" y="4348162"/>
            <a:ext cx="13335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 txBox="1"/>
          <p:nvPr/>
        </p:nvSpPr>
        <p:spPr>
          <a:xfrm>
            <a:off x="800100" y="571500"/>
            <a:ext cx="976122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Attrition by Departmental Units</a:t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571500" y="571500"/>
            <a:ext cx="57150" cy="6000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396</Words>
  <Application>Microsoft Office PowerPoint</Application>
  <PresentationFormat>Widescreen</PresentationFormat>
  <Paragraphs>61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Inter Medium</vt:lpstr>
      <vt:lpstr>Arial</vt:lpstr>
      <vt:lpstr>Poppins</vt:lpstr>
      <vt:lpstr>Inter</vt:lpstr>
      <vt:lpstr>Calibri</vt:lpstr>
      <vt:lpstr>Inter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Soumallya Roy</cp:lastModifiedBy>
  <cp:revision>4</cp:revision>
  <dcterms:modified xsi:type="dcterms:W3CDTF">2026-02-05T13:04:51Z</dcterms:modified>
</cp:coreProperties>
</file>